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9" r:id="rId3"/>
    <p:sldId id="290" r:id="rId4"/>
    <p:sldId id="257" r:id="rId5"/>
    <p:sldId id="261" r:id="rId6"/>
    <p:sldId id="262" r:id="rId7"/>
    <p:sldId id="263" r:id="rId8"/>
    <p:sldId id="268" r:id="rId9"/>
    <p:sldId id="306" r:id="rId10"/>
    <p:sldId id="269" r:id="rId11"/>
    <p:sldId id="571" r:id="rId12"/>
    <p:sldId id="573" r:id="rId13"/>
    <p:sldId id="570" r:id="rId14"/>
    <p:sldId id="337" r:id="rId15"/>
    <p:sldId id="291" r:id="rId16"/>
    <p:sldId id="265" r:id="rId17"/>
    <p:sldId id="308" r:id="rId18"/>
    <p:sldId id="267" r:id="rId19"/>
    <p:sldId id="305" r:id="rId20"/>
    <p:sldId id="292" r:id="rId21"/>
    <p:sldId id="304" r:id="rId22"/>
    <p:sldId id="270" r:id="rId23"/>
    <p:sldId id="272" r:id="rId24"/>
    <p:sldId id="302" r:id="rId25"/>
    <p:sldId id="293" r:id="rId26"/>
    <p:sldId id="279" r:id="rId27"/>
    <p:sldId id="303" r:id="rId28"/>
    <p:sldId id="280" r:id="rId29"/>
    <p:sldId id="281" r:id="rId30"/>
    <p:sldId id="282" r:id="rId31"/>
    <p:sldId id="294" r:id="rId32"/>
    <p:sldId id="283" r:id="rId33"/>
    <p:sldId id="285" r:id="rId34"/>
    <p:sldId id="297" r:id="rId35"/>
    <p:sldId id="301" r:id="rId36"/>
    <p:sldId id="298" r:id="rId37"/>
    <p:sldId id="299" r:id="rId38"/>
    <p:sldId id="296" r:id="rId39"/>
    <p:sldId id="287" r:id="rId40"/>
    <p:sldId id="288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01/22/2024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22.01.2024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22.01.2024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22.01.2024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22.01.2024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22.01.2024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22.01.2024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22.01.2024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22.01.2024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22.01.2024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22.01.2024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22.01.2024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22.01.2024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yclicboosting.org/" TargetMode="Externa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7052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hyperlink" Target="https://hastie.su.domains/Papers/ESLII.pdf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s.cmu.edu/afs/cs.cmu.edu/user/mitchell/ftp/mlbook.html" TargetMode="External"/><Relationship Id="rId5" Type="http://schemas.openxmlformats.org/officeDocument/2006/relationships/hyperlink" Target="https://www.microsoft.com/en-us/research/uploads/prod/2006/01/Bishop-Pattern-Recognition-and-Machine-Learning-2006.pdf" TargetMode="Externa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207.0825" TargetMode="External"/><Relationship Id="rId5" Type="http://schemas.openxmlformats.org/officeDocument/2006/relationships/hyperlink" Target="https://arxiv.org/abs/1105.5995" TargetMode="External"/><Relationship Id="rId4" Type="http://schemas.openxmlformats.org/officeDocument/2006/relationships/image" Target="../media/image5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s.stephenwolfram.com/2023/01/wolframalpha-as-the-way-to-bring-computational-knowledge-superpowers-to-chatgpt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e.com/articles/s41586-023-06747-5" TargetMode="External"/><Relationship Id="rId4" Type="http://schemas.openxmlformats.org/officeDocument/2006/relationships/hyperlink" Target="https://docs.langchain.com/doc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Introduction and Overview</a:t>
            </a:r>
            <a:br>
              <a:rPr lang="en-DE" dirty="0"/>
            </a:br>
            <a:r>
              <a:rPr lang="en-DE" sz="4000" i="1" dirty="0"/>
              <a:t>Traditional Algorithms vs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11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12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13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3033951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RL setup usually more difficult (e.g., non-differentiable as a whole) than</a:t>
            </a:r>
            <a:r>
              <a:rPr lang="en-DE" sz="2000" dirty="0"/>
              <a:t> supervised learning </a:t>
            </a:r>
            <a:r>
              <a:rPr lang="en-GB" sz="2000" dirty="0"/>
              <a:t>one</a:t>
            </a:r>
          </a:p>
          <a:p>
            <a:pPr marL="0" indent="0">
              <a:buNone/>
            </a:pPr>
            <a:r>
              <a:rPr lang="en-GB" sz="2000" dirty="0"/>
              <a:t>but RL can be cast as supervised-learning setup: express rewards by more intricate loss function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43730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189"/>
            <a:ext cx="6225587" cy="5156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l</a:t>
            </a:r>
            <a:r>
              <a:rPr lang="en-DE" sz="2400" b="1" dirty="0"/>
              <a:t>earning by observation</a:t>
            </a:r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generative AI as unsupervised learning: generate variations of training data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0467-D941-A3D4-9A81-5E9BE150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for 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C018-C900-A067-6134-7DFDCC23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A34DB9-6275-9391-ED7A-404DEBBA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4717" y="2079790"/>
            <a:ext cx="3645243" cy="3645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5CEF0-61EE-6DFC-941A-0C7FD1E88ED1}"/>
              </a:ext>
            </a:extLst>
          </p:cNvPr>
          <p:cNvSpPr txBox="1"/>
          <p:nvPr/>
        </p:nvSpPr>
        <p:spPr>
          <a:xfrm>
            <a:off x="10872738" y="553207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d</a:t>
                </a:r>
                <a:r>
                  <a:rPr lang="en-DE" sz="2100" dirty="0"/>
                  <a:t>imensionality reduction by principal component analysis (PCA)</a:t>
                </a:r>
              </a:p>
              <a:p>
                <a:pPr marL="0" indent="0">
                  <a:buNone/>
                </a:pPr>
                <a:r>
                  <a:rPr lang="en-GB" sz="2100" dirty="0"/>
                  <a:t>u</a:t>
                </a:r>
                <a:r>
                  <a:rPr lang="en-DE" sz="2100" dirty="0"/>
                  <a:t>sing only first few principal components (</a:t>
                </a:r>
                <a:r>
                  <a:rPr lang="en-GB" sz="2100" dirty="0"/>
                  <a:t>eigenvectors of data’s covariance matrix)</a:t>
                </a:r>
              </a:p>
              <a:p>
                <a:pPr marL="0" indent="0">
                  <a:buNone/>
                </a:pPr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intuition: fitting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100" dirty="0"/>
                  <a:t>-dimensional e</a:t>
                </a:r>
                <a:r>
                  <a:rPr lang="en-DE" sz="2100" dirty="0"/>
                  <a:t>llipsoid to data</a:t>
                </a:r>
              </a:p>
              <a:p>
                <a:r>
                  <a:rPr lang="en-DE" sz="2100" dirty="0"/>
                  <a:t>axes representing principal components</a:t>
                </a:r>
              </a:p>
              <a:p>
                <a:r>
                  <a:rPr lang="en-GB" sz="2100" dirty="0"/>
                  <a:t>l</a:t>
                </a:r>
                <a:r>
                  <a:rPr lang="en-DE" sz="2100" dirty="0"/>
                  <a:t>arge axis </a:t>
                </a:r>
                <a:r>
                  <a:rPr lang="en-DE" sz="2100" dirty="0">
                    <a:sym typeface="Wingdings" pitchFamily="2" charset="2"/>
                  </a:rPr>
                  <a:t> high variance, small axis  low variance</a:t>
                </a:r>
              </a:p>
              <a:p>
                <a:r>
                  <a:rPr lang="en-GB" sz="2100" dirty="0">
                    <a:sym typeface="Wingdings" pitchFamily="2" charset="2"/>
                  </a:rPr>
                  <a:t>successively c</a:t>
                </a:r>
                <a:r>
                  <a:rPr lang="en-DE" sz="2100" dirty="0">
                    <a:sym typeface="Wingdings" pitchFamily="2" charset="2"/>
                  </a:rPr>
                  <a:t>hoose directions of maximum variance</a:t>
                </a:r>
              </a:p>
              <a:p>
                <a:pPr marL="0" indent="0">
                  <a:buNone/>
                </a:pPr>
                <a:r>
                  <a:rPr lang="en-DE" sz="2100" dirty="0">
                    <a:sym typeface="Wingdings" pitchFamily="2" charset="2"/>
                  </a:rPr>
                  <a:t> account for as much variability (uniqueness) of data set as possible</a:t>
                </a:r>
                <a:endParaRPr lang="en-DE" sz="2100" dirty="0"/>
              </a:p>
              <a:p>
                <a:pPr marL="0" indent="0">
                  <a:buNone/>
                </a:pPr>
                <a:endParaRPr lang="en-DE" sz="2100" dirty="0"/>
              </a:p>
              <a:p>
                <a:pPr marL="0" indent="0">
                  <a:buNone/>
                </a:pPr>
                <a:r>
                  <a:rPr lang="en-GB" sz="2100" dirty="0"/>
                  <a:t>often u</a:t>
                </a:r>
                <a:r>
                  <a:rPr lang="en-DE" sz="2100" dirty="0"/>
                  <a:t>sed as lower-dimensional features in other (supervised)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  <a:blipFill>
                <a:blip r:embed="rId4"/>
                <a:stretch>
                  <a:fillRect l="-790" t="-1744" r="-47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69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FC60C-C6FE-B5C9-95D7-18497404F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g</a:t>
            </a:r>
            <a:r>
              <a:rPr lang="en-DE" sz="3200" b="1" dirty="0"/>
              <a:t>oals of this course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understanding of foundational ML concepts and commonalities between different methods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ability </a:t>
            </a:r>
            <a:r>
              <a:rPr lang="en-DE" dirty="0"/>
              <a:t>to properly use ML for scientific or business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33E040-DAD3-A2FB-5252-BE40A531A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s</a:t>
            </a:r>
            <a:r>
              <a:rPr lang="en-DE" sz="3200" b="1" dirty="0"/>
              <a:t>chedule of lectures</a:t>
            </a:r>
          </a:p>
          <a:p>
            <a:pPr marL="0" indent="0">
              <a:buNone/>
            </a:pPr>
            <a:endParaRPr lang="en-DE" dirty="0"/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introduction and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statistical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non-linear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</a:t>
            </a:r>
            <a:r>
              <a:rPr lang="en-DE" sz="2800" dirty="0"/>
              <a:t>eneralization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deep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DE" sz="2800" dirty="0"/>
              <a:t>ransformers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generative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</a:t>
            </a:r>
            <a:r>
              <a:rPr lang="en-DE" sz="2800" dirty="0"/>
              <a:t>ausality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0A52A-A225-AED0-58A2-DFA6A226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327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 / Statistical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5351-A0A5-32A1-59FC-5F3E0722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GB" sz="1900" dirty="0"/>
                  <a:t>r</a:t>
                </a:r>
                <a:r>
                  <a:rPr lang="en-DE" sz="1900" dirty="0"/>
                  <a:t>andom variable: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</a:t>
                </a:r>
                <a:r>
                  <a:rPr lang="en-DE" sz="1900" dirty="0"/>
                  <a:t>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1900" dirty="0"/>
                  <a:t> (features):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DE" sz="1900" dirty="0"/>
              </a:p>
              <a:p>
                <a:pPr marL="0" indent="0">
                  <a:buNone/>
                </a:pPr>
                <a:endParaRPr lang="en-GB" sz="1900" dirty="0"/>
              </a:p>
              <a:p>
                <a:r>
                  <a:rPr lang="en-DE" sz="1900" dirty="0"/>
                  <a:t>observation </a:t>
                </a:r>
                <a:r>
                  <a:rPr lang="en-GB" sz="1900" dirty="0"/>
                  <a:t>of random variable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m</a:t>
                </a:r>
                <a:r>
                  <a:rPr lang="en-DE" sz="1900" dirty="0"/>
                  <a:t>atrix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GB" sz="1900" b="1" dirty="0"/>
              </a:p>
              <a:p>
                <a:r>
                  <a:rPr lang="en-GB" sz="1900" dirty="0"/>
                  <a:t>vector of observations</a:t>
                </a:r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observation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endParaRPr lang="en-GB" sz="1900" dirty="0"/>
              </a:p>
              <a:p>
                <a:r>
                  <a:rPr lang="en-GB" sz="1900" dirty="0"/>
                  <a:t>column vector: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row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GB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1900" dirty="0"/>
                  <a:t>p</a:t>
                </a:r>
                <a:r>
                  <a:rPr lang="en-DE" sz="1900" dirty="0"/>
                  <a:t>arameter: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vector of</a:t>
                </a:r>
                <a:r>
                  <a:rPr lang="en-DE" sz="1900" dirty="0"/>
                  <a:t>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DE" sz="1900" b="1" dirty="0"/>
              </a:p>
              <a:p>
                <a:pPr marL="0" indent="0">
                  <a:buNone/>
                </a:pPr>
                <a:endParaRPr lang="en-DE" sz="1900" dirty="0"/>
              </a:p>
              <a:p>
                <a:r>
                  <a:rPr lang="en-GB" sz="1900" dirty="0"/>
                  <a:t>probability that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 takes on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900" dirty="0"/>
              </a:p>
              <a:p>
                <a:r>
                  <a:rPr lang="en-GB" sz="1900" dirty="0"/>
                  <a:t>p</a:t>
                </a:r>
                <a:r>
                  <a:rPr lang="en-DE" sz="1900" dirty="0"/>
                  <a:t>robability distribution: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sz="19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94727-A962-0E05-23D2-AF8151A2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21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870D7-EDA7-0526-CF29-7177ADD109A5}"/>
              </a:ext>
            </a:extLst>
          </p:cNvPr>
          <p:cNvSpPr txBox="1"/>
          <p:nvPr/>
        </p:nvSpPr>
        <p:spPr>
          <a:xfrm>
            <a:off x="6019800" y="4001294"/>
            <a:ext cx="14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esign matrix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204C3-C5C4-50A3-6DE8-A1177A2968C3}"/>
              </a:ext>
            </a:extLst>
          </p:cNvPr>
          <p:cNvCxnSpPr>
            <a:cxnSpLocks/>
            <a:stCxn id="3" idx="3"/>
          </p:cNvCxnSpPr>
          <p:nvPr/>
        </p:nvCxnSpPr>
        <p:spPr>
          <a:xfrm flipH="1" flipV="1">
            <a:off x="5444359" y="3678621"/>
            <a:ext cx="575441" cy="32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415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 err="1"/>
                  <a:t>classification</a:t>
                </a:r>
                <a:endParaRPr lang="de-DE" b="1" dirty="0"/>
              </a:p>
              <a:p>
                <a:r>
                  <a:rPr lang="de-DE" dirty="0" err="1"/>
                  <a:t>categorical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(e.g., </a:t>
                </a:r>
                <a:r>
                  <a:rPr lang="de-DE" dirty="0" err="1"/>
                  <a:t>image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cat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not </a:t>
                </a: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)</a:t>
                </a:r>
              </a:p>
              <a:p>
                <a:r>
                  <a:rPr lang="de-DE" dirty="0" err="1"/>
                  <a:t>predict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belong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specific</a:t>
                </a:r>
                <a:r>
                  <a:rPr lang="de-DE" dirty="0"/>
                  <a:t> </a:t>
                </a:r>
                <a:r>
                  <a:rPr lang="de-DE" dirty="0" err="1"/>
                  <a:t>class</a:t>
                </a:r>
                <a:endParaRPr lang="de-DE" dirty="0"/>
              </a:p>
              <a:p>
                <a:pPr marL="0" indent="0">
                  <a:buNone/>
                </a:pPr>
                <a:endParaRPr lang="de-DE" b="1" dirty="0"/>
              </a:p>
              <a:p>
                <a:pPr marL="0" indent="0">
                  <a:buNone/>
                </a:pPr>
                <a:r>
                  <a:rPr lang="de-DE" b="1" dirty="0" err="1"/>
                  <a:t>regression</a:t>
                </a:r>
                <a:endParaRPr lang="de-DE" b="1" dirty="0"/>
              </a:p>
              <a:p>
                <a:r>
                  <a:rPr lang="de-DE" dirty="0"/>
                  <a:t>real-</a:t>
                </a:r>
                <a:r>
                  <a:rPr lang="de-DE" dirty="0" err="1"/>
                  <a:t>valued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7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7843345" y="2037530"/>
            <a:ext cx="427771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400" dirty="0"/>
              <a:t>ML domain:</a:t>
            </a:r>
          </a:p>
          <a:p>
            <a:r>
              <a:rPr lang="en-DE" sz="24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759" y="1249117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58" y="1255083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287520" y="1356558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259C-738A-DA97-BDD1-32664279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Curve Fitting / 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) pairs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sz="2600" dirty="0">
                    <a:sym typeface="Wingdings" pitchFamily="2" charset="2"/>
                  </a:rPr>
                  <a:t>m</a:t>
                </a:r>
                <a:r>
                  <a:rPr lang="en-GB" sz="2600" dirty="0"/>
                  <a:t>inimization of cost function</a:t>
                </a:r>
              </a:p>
              <a:p>
                <a:r>
                  <a:rPr lang="en-GB" sz="2600" dirty="0"/>
                  <a:t>e.g., l</a:t>
                </a:r>
                <a:r>
                  <a:rPr lang="en-DE" sz="2600" dirty="0"/>
                  <a:t>east squares method, </a:t>
                </a:r>
                <a:r>
                  <a:rPr lang="en-GB" sz="2600" dirty="0"/>
                  <a:t>m</a:t>
                </a:r>
                <a:r>
                  <a:rPr lang="en-DE" sz="2600" dirty="0"/>
                  <a:t>aximium likelihood estimation</a:t>
                </a:r>
              </a:p>
              <a:p>
                <a:r>
                  <a:rPr lang="en-GB" sz="2600" dirty="0"/>
                  <a:t>usually m</a:t>
                </a:r>
                <a:r>
                  <a:rPr lang="en-DE" sz="2600" dirty="0"/>
                  <a:t>any dimensions (features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  <a:blipFill>
                <a:blip r:embed="rId2"/>
                <a:stretch>
                  <a:fillRect l="-1860" t="-5488" b="-12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91B67-D757-747B-397B-4EA5CA5A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CCC0-1FD9-C89E-82E6-A150FD07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696" y="1776701"/>
            <a:ext cx="5848922" cy="2274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466896"/>
                <a:ext cx="10515600" cy="18894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600" dirty="0"/>
                  <a:t>apply</a:t>
                </a:r>
                <a:r>
                  <a:rPr lang="en-DE" sz="2600" dirty="0"/>
                  <a:t> </a:t>
                </a:r>
                <a:r>
                  <a:rPr lang="en-GB" sz="2400" dirty="0"/>
                  <a:t>learned statistical dependencies from training to new test data set</a:t>
                </a:r>
                <a:endParaRPr lang="en-DE" sz="2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400" dirty="0"/>
                  <a:t>different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) pairs considered as random samples </a:t>
                </a:r>
                <a:r>
                  <a:rPr lang="en-GB" sz="2400" dirty="0"/>
                  <a:t>(whereby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400" dirty="0"/>
                  <a:t> values are taken for granted in discriminative models) </a:t>
                </a:r>
                <a:r>
                  <a:rPr lang="en-DE" sz="2400" dirty="0"/>
                  <a:t>of underlying data-generating process (i.i.d. assumption), for both train and test data sets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66896"/>
                <a:ext cx="10515600" cy="1889453"/>
              </a:xfrm>
              <a:prstGeom prst="rect">
                <a:avLst/>
              </a:prstGeom>
              <a:blipFill>
                <a:blip r:embed="rId4"/>
                <a:stretch>
                  <a:fillRect l="-1043" t="-6452" b="-61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D9ED10-1B63-084B-8B7D-1F961E83266B}"/>
              </a:ext>
            </a:extLst>
          </p:cNvPr>
          <p:cNvSpPr txBox="1"/>
          <p:nvPr/>
        </p:nvSpPr>
        <p:spPr>
          <a:xfrm>
            <a:off x="10280005" y="3928170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9B863-59A3-6FC8-C60E-AF2685AC1632}"/>
              </a:ext>
            </a:extLst>
          </p:cNvPr>
          <p:cNvSpPr txBox="1"/>
          <p:nvPr/>
        </p:nvSpPr>
        <p:spPr>
          <a:xfrm>
            <a:off x="6450722" y="1581097"/>
            <a:ext cx="4259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d: </a:t>
            </a:r>
            <a:r>
              <a:rPr lang="de-DE" sz="1400" dirty="0" err="1"/>
              <a:t>degree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fitted</a:t>
            </a:r>
            <a:r>
              <a:rPr lang="de-DE" sz="1400" dirty="0"/>
              <a:t> polynomial 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 err="1">
                <a:sym typeface="Wingdings" pitchFamily="2" charset="2"/>
              </a:rPr>
              <a:t>number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of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parameters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0680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715368" cy="28094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 (aka out-of-distribution)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 need for appropriate </a:t>
            </a:r>
            <a:r>
              <a:rPr lang="en-GB" sz="2000" b="1" dirty="0">
                <a:sym typeface="Wingdings" pitchFamily="2" charset="2"/>
              </a:rPr>
              <a:t>inductive bias</a:t>
            </a:r>
            <a:r>
              <a:rPr lang="en-GB" sz="2000" dirty="0">
                <a:sym typeface="Wingdings" pitchFamily="2" charset="2"/>
              </a:rPr>
              <a:t> (different forms: model design, regularization, 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24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Linear Models</a:t>
            </a:r>
            <a:r>
              <a:rPr lang="en-GB" dirty="0"/>
              <a:t> (GLM)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/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200" dirty="0"/>
                  <a:t>: d</a:t>
                </a:r>
                <a:r>
                  <a:rPr lang="en-DE" sz="2200" dirty="0"/>
                  <a:t>ependent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independent variables / features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2200" dirty="0"/>
                  <a:t> parameters			</a:t>
                </a:r>
                <a:r>
                  <a:rPr lang="en-DE" sz="2200" dirty="0">
                    <a:sym typeface="Wingdings" pitchFamily="2" charset="2"/>
                  </a:rPr>
                  <a:t> to be fitted</a:t>
                </a:r>
                <a:endParaRPr lang="en-DE" sz="22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200" dirty="0"/>
                  <a:t>: error term / statistical noise		reflects assumed data distribution (here: Gaussian with 					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200" dirty="0"/>
                  <a:t> for all samples)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blipFill>
                <a:blip r:embed="rId2"/>
                <a:stretch>
                  <a:fillRect l="-115" t="-2027" r="-1036" b="-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BA50E14-99D3-7215-8C5B-F69DC5C6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600" dirty="0"/>
                  <a:t> jointly distributed random variables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: p</a:t>
                </a:r>
                <a:r>
                  <a:rPr lang="en-DE" sz="2600" dirty="0"/>
                  <a:t>redict, e.g., conditional mean of conditional density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  <a:blipFill>
                <a:blip r:embed="rId3"/>
                <a:stretch>
                  <a:fillRect t="-9091"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0E629-7DC5-D1E8-2200-D978AA16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2667A9-E462-BB00-0339-8DEBB2828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23" y="167850"/>
            <a:ext cx="3725317" cy="2458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DD8F19-C9A4-DE58-72A0-EE3CC510AD6B}"/>
              </a:ext>
            </a:extLst>
          </p:cNvPr>
          <p:cNvSpPr txBox="1"/>
          <p:nvPr/>
        </p:nvSpPr>
        <p:spPr>
          <a:xfrm>
            <a:off x="11013977" y="266857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/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2200" dirty="0"/>
                  <a:t>vector (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DE" sz="2200" dirty="0"/>
                  <a:t>) or matrix (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DE" sz="2200" dirty="0"/>
                  <a:t>) of given data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blipFill>
                <a:blip r:embed="rId6"/>
                <a:stretch>
                  <a:fillRect l="-1685" t="-8571" b="-2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F214F13-7D10-C4E5-6AB5-80990C0307CD}"/>
              </a:ext>
            </a:extLst>
          </p:cNvPr>
          <p:cNvSpPr txBox="1"/>
          <p:nvPr/>
        </p:nvSpPr>
        <p:spPr>
          <a:xfrm>
            <a:off x="5405821" y="2559211"/>
            <a:ext cx="2568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22074-B114-4787-9CD6-0250E34DD441}"/>
              </a:ext>
            </a:extLst>
          </p:cNvPr>
          <p:cNvSpPr txBox="1"/>
          <p:nvPr/>
        </p:nvSpPr>
        <p:spPr>
          <a:xfrm>
            <a:off x="2711669" y="6021446"/>
            <a:ext cx="6382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epending on used loss function</a:t>
            </a:r>
          </a:p>
          <a:p>
            <a:r>
              <a:rPr lang="en-DE" sz="2000" dirty="0"/>
              <a:t>(conditional mean for squared loss of least squares method)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/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2966" t="-118072" r="-1695" b="-172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2A01FB-558E-1D72-BE43-331559F020BD}"/>
              </a:ext>
            </a:extLst>
          </p:cNvPr>
          <p:cNvCxnSpPr/>
          <p:nvPr/>
        </p:nvCxnSpPr>
        <p:spPr>
          <a:xfrm flipV="1">
            <a:off x="3090043" y="5707117"/>
            <a:ext cx="0" cy="31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9EE94C-1899-88FF-1A76-FE6FF891E17C}"/>
              </a:ext>
            </a:extLst>
          </p:cNvPr>
          <p:cNvSpPr txBox="1"/>
          <p:nvPr/>
        </p:nvSpPr>
        <p:spPr>
          <a:xfrm>
            <a:off x="4782894" y="1735643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DE6168-92A8-35E6-0AFF-909B8936ADAB}"/>
                  </a:ext>
                </a:extLst>
              </p:cNvPr>
              <p:cNvSpPr txBox="1"/>
              <p:nvPr/>
            </p:nvSpPr>
            <p:spPr>
              <a:xfrm>
                <a:off x="9059836" y="4698601"/>
                <a:ext cx="308328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consider given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/>
                  <a:t> values for this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DE6168-92A8-35E6-0AFF-909B8936A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836" y="4698601"/>
                <a:ext cx="3083280" cy="369332"/>
              </a:xfrm>
              <a:prstGeom prst="rect">
                <a:avLst/>
              </a:prstGeom>
              <a:blipFill>
                <a:blip r:embed="rId8"/>
                <a:stretch>
                  <a:fillRect l="-1378" t="-8065" r="-984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7E80C3-B98F-CCE2-8A04-112525ABB170}"/>
              </a:ext>
            </a:extLst>
          </p:cNvPr>
          <p:cNvCxnSpPr>
            <a:stCxn id="14" idx="2"/>
          </p:cNvCxnSpPr>
          <p:nvPr/>
        </p:nvCxnSpPr>
        <p:spPr>
          <a:xfrm>
            <a:off x="10601476" y="5067933"/>
            <a:ext cx="124188" cy="30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038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CABF-ADEA-B0C4-D5D9-6DB0C8AF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5F189-C7F3-47DC-AB16-98F7451B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/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blipFill>
                <a:blip r:embed="rId2"/>
                <a:stretch>
                  <a:fillRect l="-1856" t="-115476" r="-1624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6B79025-BFD5-49B2-FD73-FBCF03575715}"/>
              </a:ext>
            </a:extLst>
          </p:cNvPr>
          <p:cNvSpPr txBox="1"/>
          <p:nvPr/>
        </p:nvSpPr>
        <p:spPr>
          <a:xfrm>
            <a:off x="1909687" y="1714576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D8BB2-3F3B-32CF-8A16-6D0BFB88B51E}"/>
              </a:ext>
            </a:extLst>
          </p:cNvPr>
          <p:cNvSpPr txBox="1"/>
          <p:nvPr/>
        </p:nvSpPr>
        <p:spPr>
          <a:xfrm>
            <a:off x="1909687" y="3518325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A64D7-1953-6140-C963-D950D16A6638}"/>
              </a:ext>
            </a:extLst>
          </p:cNvPr>
          <p:cNvSpPr txBox="1"/>
          <p:nvPr/>
        </p:nvSpPr>
        <p:spPr>
          <a:xfrm>
            <a:off x="5348039" y="3233596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Gaussian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8DFE27-5CCB-496E-55E3-66AD8651A9F2}"/>
              </a:ext>
            </a:extLst>
          </p:cNvPr>
          <p:cNvCxnSpPr>
            <a:cxnSpLocks/>
            <a:stCxn id="11" idx="1"/>
            <a:endCxn id="3" idx="3"/>
          </p:cNvCxnSpPr>
          <p:nvPr/>
        </p:nvCxnSpPr>
        <p:spPr>
          <a:xfrm flipH="1" flipV="1">
            <a:off x="4884746" y="2765878"/>
            <a:ext cx="463293" cy="72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C81ED8-09B6-08C1-B1AD-3D79DB3455F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932386" y="3495206"/>
            <a:ext cx="2415653" cy="88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/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blipFill>
                <a:blip r:embed="rId3"/>
                <a:stretch>
                  <a:fillRect l="-8065" t="-10526" b="-184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3053AFFC-FD6D-8CB7-5FA4-2DF91E129218}"/>
              </a:ext>
            </a:extLst>
          </p:cNvPr>
          <p:cNvSpPr/>
          <p:nvPr/>
        </p:nvSpPr>
        <p:spPr>
          <a:xfrm rot="5400000">
            <a:off x="3224279" y="1353158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/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blipFill>
                <a:blip r:embed="rId4"/>
                <a:stretch>
                  <a:fillRect t="-4651" b="-162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736983B-5322-FA06-0BD4-03ACF2D1CFB7}"/>
              </a:ext>
            </a:extLst>
          </p:cNvPr>
          <p:cNvSpPr txBox="1"/>
          <p:nvPr/>
        </p:nvSpPr>
        <p:spPr>
          <a:xfrm>
            <a:off x="3386885" y="62033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21D837-0B47-4D60-78F1-2DB76ECC5FA9}"/>
              </a:ext>
            </a:extLst>
          </p:cNvPr>
          <p:cNvSpPr txBox="1"/>
          <p:nvPr/>
        </p:nvSpPr>
        <p:spPr>
          <a:xfrm>
            <a:off x="4827097" y="620335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F8DD55-F7C6-8888-8EDF-BBA88FF7C148}"/>
              </a:ext>
            </a:extLst>
          </p:cNvPr>
          <p:cNvSpPr txBox="1"/>
          <p:nvPr/>
        </p:nvSpPr>
        <p:spPr>
          <a:xfrm>
            <a:off x="5819697" y="6203350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variance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6261DD-362E-37A9-1AF4-256223983DF4}"/>
              </a:ext>
            </a:extLst>
          </p:cNvPr>
          <p:cNvCxnSpPr>
            <a:stCxn id="19" idx="0"/>
          </p:cNvCxnSpPr>
          <p:nvPr/>
        </p:nvCxnSpPr>
        <p:spPr>
          <a:xfrm flipV="1">
            <a:off x="3900808" y="5835480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882CCA-273E-E3F0-05BD-70A678A6CAB4}"/>
              </a:ext>
            </a:extLst>
          </p:cNvPr>
          <p:cNvCxnSpPr>
            <a:stCxn id="20" idx="0"/>
          </p:cNvCxnSpPr>
          <p:nvPr/>
        </p:nvCxnSpPr>
        <p:spPr>
          <a:xfrm flipV="1">
            <a:off x="5185529" y="5926944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F5EE3E-1AFD-24A6-5727-F60F63879B1D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5959370" y="5835480"/>
            <a:ext cx="347704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/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blipFill>
                <a:blip r:embed="rId5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/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blipFill>
                <a:blip r:embed="rId6"/>
                <a:stretch>
                  <a:fillRect l="-1714" t="-2222" r="-1714" b="-229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277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 proportional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 l="-3226" t="-115385" r="-1882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 t="-7500" b="-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310274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976198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689131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4281-B504-483C-A85A-BE3BE45E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Scheme of </a:t>
            </a:r>
            <a:r>
              <a:rPr lang="en-GB" dirty="0"/>
              <a:t>GLMs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BCA55-171D-59B1-FCAC-5D804621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/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l</a:t>
                </a:r>
                <a:r>
                  <a:rPr lang="en-DE" sz="2600" dirty="0"/>
                  <a:t>ink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600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DE" sz="2600" dirty="0"/>
                  <a:t>linking range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to linear predictor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600" dirty="0"/>
                  <a:t>c</a:t>
                </a:r>
                <a:r>
                  <a:rPr lang="en-DE" sz="2600" dirty="0"/>
                  <a:t>anonical forms for different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distributions (e.g., </a:t>
                </a:r>
                <a:r>
                  <a:rPr lang="en-DE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:r>
                  <a:rPr lang="en-DE" sz="2600" dirty="0"/>
                  <a:t> for Poisson, identity for Gaussian </a:t>
                </a:r>
                <a:r>
                  <a:rPr lang="en-DE" sz="2600" dirty="0">
                    <a:sym typeface="Wingdings" pitchFamily="2" charset="2"/>
                  </a:rPr>
                  <a:t> linear regression</a:t>
                </a:r>
                <a:r>
                  <a:rPr lang="en-DE" sz="2600" dirty="0"/>
                  <a:t>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blipFill>
                <a:blip r:embed="rId2"/>
                <a:stretch>
                  <a:fillRect l="-2466" t="-2183" r="-3014" b="-43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829B18-8482-459B-14EB-217152DEE90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152448" y="2707059"/>
            <a:ext cx="0" cy="62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/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following probability distribution from exponential family (e.g., Poisson or Gaussian)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blipFill>
                <a:blip r:embed="rId3"/>
                <a:stretch>
                  <a:fillRect l="-2186" t="-4808" r="-1366" b="-96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C20F7E-3D8A-813D-EA54-8155F52DC91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888828" y="2707059"/>
            <a:ext cx="2636126" cy="137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/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blipFill>
                <a:blip r:embed="rId4"/>
                <a:stretch>
                  <a:fillRect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837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AI/ML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1727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8612-70FA-5E78-3E4E-A564628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Classification: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predict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respectively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sample</a:t>
                </a: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/>
                  <a:t>link function: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ogit</a:t>
                </a:r>
                <a:r>
                  <a:rPr lang="en-DE" dirty="0"/>
                  <a:t> (log-odds)</a:t>
                </a:r>
                <a:endParaRPr lang="en-DE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following Bernoulli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D652-7C68-6754-9D60-DFB308E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/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blipFill>
                <a:blip r:embed="rId3"/>
                <a:stretch>
                  <a:fillRect l="-2198" t="-115385" r="-1099" b="-17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469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Toward Non-Linear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656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  <a:r>
              <a:rPr lang="en-GB" dirty="0"/>
              <a:t> (GAM)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26376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blending of GLMs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608079" y="4049437"/>
            <a:ext cx="60749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6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p</a:t>
            </a:r>
            <a:r>
              <a:rPr lang="en-DE" sz="26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</a:t>
            </a:r>
            <a:r>
              <a:rPr lang="en-DE" sz="26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estimated, e.g., via b</a:t>
            </a:r>
            <a:r>
              <a:rPr lang="en-DE" sz="2600" dirty="0"/>
              <a:t>ackfitting algorithm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77C39E-03F9-8410-3A56-37A06166972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5568" y="3379222"/>
            <a:ext cx="126129" cy="67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/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extension: a</a:t>
                </a:r>
                <a:r>
                  <a:rPr lang="en-DE" sz="2600" dirty="0"/>
                  <a:t>dd interaction terms between different features,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blipFill>
                <a:blip r:embed="rId2"/>
                <a:stretch>
                  <a:fillRect l="-2614" t="-3883" b="-106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10326768" y="4794192"/>
            <a:ext cx="158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3"/>
              </a:rPr>
              <a:t>Cyclic Boosting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 and Linear Building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552299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GAM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2996928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137753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40065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15DB7-0905-7CBC-5CA2-6E9421E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257A1-E581-0C88-E250-235B78D7C547}"/>
              </a:ext>
            </a:extLst>
          </p:cNvPr>
          <p:cNvSpPr txBox="1"/>
          <p:nvPr/>
        </p:nvSpPr>
        <p:spPr>
          <a:xfrm>
            <a:off x="1065486" y="1997839"/>
            <a:ext cx="100610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At its heart, all the diverse statistical learning methods are reflections of the </a:t>
            </a:r>
            <a:r>
              <a:rPr lang="en-GB" sz="3000" b="1" dirty="0"/>
              <a:t>same underlying concept</a:t>
            </a:r>
            <a:r>
              <a:rPr lang="en-GB" sz="3000" dirty="0"/>
              <a:t>, and just differ in their applicability for different use cases.</a:t>
            </a:r>
          </a:p>
          <a:p>
            <a:endParaRPr lang="en-GB" sz="3000" dirty="0"/>
          </a:p>
          <a:p>
            <a:r>
              <a:rPr lang="en-GB" sz="3000" dirty="0"/>
              <a:t>(need to find method with best inductive bias for the task at hand </a:t>
            </a:r>
            <a:r>
              <a:rPr lang="en-GB" sz="3000" dirty="0">
                <a:sym typeface="Wingdings" pitchFamily="2" charset="2"/>
              </a:rPr>
              <a:t> generalization capability</a:t>
            </a:r>
            <a:r>
              <a:rPr lang="en-GB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926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1773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4DCC-1C88-BE0F-22BF-F3CD39DF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ED241-E6F8-CD92-2049-87B8784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94EC203B-994C-B8F7-37D8-BE2BCF67ADA5}"/>
              </a:ext>
            </a:extLst>
          </p:cNvPr>
          <p:cNvSpPr/>
          <p:nvPr/>
        </p:nvSpPr>
        <p:spPr>
          <a:xfrm>
            <a:off x="836209" y="1982757"/>
            <a:ext cx="2734305" cy="3671809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B9DE0669-7ABB-C6AA-8A93-7DCAFDEF3AC1}"/>
              </a:ext>
            </a:extLst>
          </p:cNvPr>
          <p:cNvSpPr/>
          <p:nvPr/>
        </p:nvSpPr>
        <p:spPr>
          <a:xfrm>
            <a:off x="4663626" y="1982758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9F1AC96E-292E-4DC0-CD52-02319B3B33C6}"/>
              </a:ext>
            </a:extLst>
          </p:cNvPr>
          <p:cNvSpPr/>
          <p:nvPr/>
        </p:nvSpPr>
        <p:spPr>
          <a:xfrm>
            <a:off x="8491043" y="1982759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460A2F-50B9-4D78-7BDC-AB1DD672E17D}"/>
              </a:ext>
            </a:extLst>
          </p:cNvPr>
          <p:cNvSpPr txBox="1"/>
          <p:nvPr/>
        </p:nvSpPr>
        <p:spPr>
          <a:xfrm>
            <a:off x="836208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extract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242BC-2021-D731-E05C-5F6D1F238594}"/>
              </a:ext>
            </a:extLst>
          </p:cNvPr>
          <p:cNvSpPr txBox="1"/>
          <p:nvPr/>
        </p:nvSpPr>
        <p:spPr>
          <a:xfrm>
            <a:off x="845939" y="2941498"/>
            <a:ext cx="2734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DE" dirty="0"/>
              <a:t>elp the ML algorithm to better understand the data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impose</a:t>
            </a:r>
            <a:r>
              <a:rPr lang="en-DE" dirty="0"/>
              <a:t> assumptions hard to discover in the raw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4A46C-C416-C94F-D3A8-40A6AE912C2F}"/>
              </a:ext>
            </a:extLst>
          </p:cNvPr>
          <p:cNvSpPr txBox="1"/>
          <p:nvPr/>
        </p:nvSpPr>
        <p:spPr>
          <a:xfrm>
            <a:off x="4663625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choose ML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63E0E-A1B5-65B0-D21D-F7217D0D2E32}"/>
              </a:ext>
            </a:extLst>
          </p:cNvPr>
          <p:cNvSpPr txBox="1"/>
          <p:nvPr/>
        </p:nvSpPr>
        <p:spPr>
          <a:xfrm>
            <a:off x="4678222" y="2941498"/>
            <a:ext cx="2724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from open-source libraries like scikit-learn or pytorch, rarely write an own one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many different algorithms available, differently suited for given task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1AEF1-8878-64A3-A46C-5840F03F9AEA}"/>
              </a:ext>
            </a:extLst>
          </p:cNvPr>
          <p:cNvSpPr txBox="1"/>
          <p:nvPr/>
        </p:nvSpPr>
        <p:spPr>
          <a:xfrm>
            <a:off x="8491042" y="2015245"/>
            <a:ext cx="2734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execute hyperparameter tuning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A94E2-7F9E-3256-BE43-8875134C565F}"/>
              </a:ext>
            </a:extLst>
          </p:cNvPr>
          <p:cNvSpPr txBox="1"/>
          <p:nvPr/>
        </p:nvSpPr>
        <p:spPr>
          <a:xfrm>
            <a:off x="8491042" y="2941498"/>
            <a:ext cx="272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variety of different forms</a:t>
            </a:r>
          </a:p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model settings not all automatically adjusted by the machine</a:t>
            </a:r>
          </a:p>
        </p:txBody>
      </p:sp>
    </p:spTree>
    <p:extLst>
      <p:ext uri="{BB962C8B-B14F-4D97-AF65-F5344CB8AC3E}">
        <p14:creationId xmlns:p14="http://schemas.microsoft.com/office/powerpoint/2010/main" val="2058052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48" y="3040583"/>
            <a:ext cx="4631451" cy="112582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CE4AB-CCB4-8B08-EA11-FFC1D3AD219C}"/>
              </a:ext>
            </a:extLst>
          </p:cNvPr>
          <p:cNvCxnSpPr/>
          <p:nvPr/>
        </p:nvCxnSpPr>
        <p:spPr>
          <a:xfrm>
            <a:off x="5802992" y="1950720"/>
            <a:ext cx="0" cy="4336869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898471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8E577-8475-E84A-E7A9-9B88595DEF81}"/>
              </a:ext>
            </a:extLst>
          </p:cNvPr>
          <p:cNvCxnSpPr/>
          <p:nvPr/>
        </p:nvCxnSpPr>
        <p:spPr>
          <a:xfrm>
            <a:off x="592369" y="4450080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730689" y="4815159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means of accuracy measure: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712253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6301753" y="1720392"/>
            <a:ext cx="497443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(out-of-sample) accuracy of predictions</a:t>
            </a:r>
            <a:r>
              <a:rPr lang="en-GB" dirty="0"/>
              <a:t> (loss function in training as proxy of this)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7455502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6497295" y="3132466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     </a:t>
            </a:r>
            <a:r>
              <a:rPr lang="en-DE" dirty="0"/>
              <a:t>relative (MAPE, …) 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</a:t>
            </a:r>
            <a:r>
              <a:rPr lang="en-GB" dirty="0">
                <a:hlinkClick r:id="rId3"/>
              </a:rPr>
              <a:t>a bit tricky</a:t>
            </a:r>
            <a:endParaRPr lang="en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CC3381-8452-7B47-2A05-226B4742D428}"/>
              </a:ext>
            </a:extLst>
          </p:cNvPr>
          <p:cNvCxnSpPr/>
          <p:nvPr/>
        </p:nvCxnSpPr>
        <p:spPr>
          <a:xfrm>
            <a:off x="6396632" y="4437017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7455502" y="452909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31EEC-D553-922A-5667-61F530B4301F}"/>
              </a:ext>
            </a:extLst>
          </p:cNvPr>
          <p:cNvSpPr txBox="1"/>
          <p:nvPr/>
        </p:nvSpPr>
        <p:spPr>
          <a:xfrm>
            <a:off x="6533187" y="4992233"/>
            <a:ext cx="451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1588"/>
            <a:r>
              <a:rPr lang="en-DE" dirty="0"/>
              <a:t>ROC curve (true and false positve rates)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098" y="5351085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389500" y="664581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38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E5786213-69C6-D126-72AA-55866097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2724916"/>
            <a:ext cx="1956638" cy="272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DEC83A-5900-B2B4-4F89-A90B4A0A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59D49-F44B-B067-7EBF-7A3986B84F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nice book on the f</a:t>
            </a:r>
            <a:r>
              <a:rPr lang="en-DE" sz="2600" dirty="0"/>
              <a:t>oundations of ML (relevant for the whole course):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5EC111-0626-60FD-E6A5-55864D0F77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ther general overviews: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99349-9666-5ACB-59E9-FAAE5828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A70A072-9059-01B2-3826-42BA33AC2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99" y="2724916"/>
            <a:ext cx="2185951" cy="310832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B0AA086-68A0-5648-509C-F9764E9B1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835" y="2724916"/>
            <a:ext cx="2017807" cy="1590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721E4C-46F9-8F1A-0A93-122816C17BE6}"/>
              </a:ext>
            </a:extLst>
          </p:cNvPr>
          <p:cNvSpPr txBox="1"/>
          <p:nvPr/>
        </p:nvSpPr>
        <p:spPr>
          <a:xfrm>
            <a:off x="6308835" y="445021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5"/>
              </a:rPr>
              <a:t>Bishop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3EB40-495D-66A3-2BAF-A26F64B0F5DB}"/>
              </a:ext>
            </a:extLst>
          </p:cNvPr>
          <p:cNvSpPr txBox="1"/>
          <p:nvPr/>
        </p:nvSpPr>
        <p:spPr>
          <a:xfrm>
            <a:off x="8763000" y="5582810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6"/>
              </a:rPr>
              <a:t>Mitchell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94BDE-11C6-83CD-444E-512EF7C5C489}"/>
              </a:ext>
            </a:extLst>
          </p:cNvPr>
          <p:cNvSpPr txBox="1"/>
          <p:nvPr/>
        </p:nvSpPr>
        <p:spPr>
          <a:xfrm>
            <a:off x="973599" y="5952142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Hastie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86943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12FF-78B2-6D70-2CE7-352E159D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Scientific Application: ML in Particle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9D64-122D-1462-AE88-77339A991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example: c</a:t>
            </a:r>
            <a:r>
              <a:rPr lang="en-DE" dirty="0"/>
              <a:t>lassification of decay signatures in particle colliders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7782-702D-D83A-28CD-75782095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40</a:t>
            </a:fld>
            <a:endParaRPr lang="en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D2757EA-057A-FD44-0512-BF6DC327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645" y="3452787"/>
            <a:ext cx="3181165" cy="2903563"/>
          </a:xfrm>
          <a:prstGeom prst="rect">
            <a:avLst/>
          </a:prstGeom>
        </p:spPr>
      </p:pic>
      <p:pic>
        <p:nvPicPr>
          <p:cNvPr id="6" name="Picture 5" descr="A picture containing engine&#10;&#10;Description automatically generated">
            <a:extLst>
              <a:ext uri="{FF2B5EF4-FFF2-40B4-BE49-F238E27FC236}">
                <a16:creationId xmlns:a16="http://schemas.microsoft.com/office/drawing/2014/main" id="{32D783D1-8B81-2535-3886-1C3D6335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3498029"/>
            <a:ext cx="3750769" cy="2813077"/>
          </a:xfrm>
          <a:prstGeom prst="rect">
            <a:avLst/>
          </a:prstGeom>
        </p:spPr>
      </p:pic>
      <p:pic>
        <p:nvPicPr>
          <p:cNvPr id="7" name="Picture 6" descr="An aerial view of a green landscape&#10;&#10;Description automatically generated with low confidence">
            <a:extLst>
              <a:ext uri="{FF2B5EF4-FFF2-40B4-BE49-F238E27FC236}">
                <a16:creationId xmlns:a16="http://schemas.microsoft.com/office/drawing/2014/main" id="{0897626E-B5DF-5133-7047-256636B0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7" y="3452787"/>
            <a:ext cx="4454189" cy="2903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D57559-BFA9-EA0C-DA9C-3DB16B3EFF10}"/>
              </a:ext>
            </a:extLst>
          </p:cNvPr>
          <p:cNvSpPr txBox="1"/>
          <p:nvPr/>
        </p:nvSpPr>
        <p:spPr>
          <a:xfrm>
            <a:off x="695070" y="301598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Tevatron accelerator at Fermilab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4BBFD-5F82-B265-2609-C8E1A65167CC}"/>
              </a:ext>
            </a:extLst>
          </p:cNvPr>
          <p:cNvSpPr txBox="1"/>
          <p:nvPr/>
        </p:nvSpPr>
        <p:spPr>
          <a:xfrm>
            <a:off x="5185749" y="3015987"/>
            <a:ext cx="25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CDF detector at Tevatron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FBCFB-868F-D16E-8AAD-3B4B87CCD243}"/>
              </a:ext>
            </a:extLst>
          </p:cNvPr>
          <p:cNvSpPr txBox="1"/>
          <p:nvPr/>
        </p:nvSpPr>
        <p:spPr>
          <a:xfrm>
            <a:off x="8610600" y="2877487"/>
            <a:ext cx="318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DE" dirty="0"/>
              <a:t>harmed baryon signals filtered out of background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247BB-A764-BFF0-C684-CE6453537A56}"/>
              </a:ext>
            </a:extLst>
          </p:cNvPr>
          <p:cNvSpPr txBox="1"/>
          <p:nvPr/>
        </p:nvSpPr>
        <p:spPr>
          <a:xfrm>
            <a:off x="9999412" y="-1975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5"/>
              </a:rPr>
              <a:t>https://arxiv.org/abs/1105.5995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08000-D6C4-471B-7D88-681FC889601A}"/>
              </a:ext>
            </a:extLst>
          </p:cNvPr>
          <p:cNvSpPr txBox="1"/>
          <p:nvPr/>
        </p:nvSpPr>
        <p:spPr>
          <a:xfrm>
            <a:off x="9999412" y="275024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https://arxiv.org/abs/1207.0825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78652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79F7F-5A00-5559-1DA5-3CA4419E27DE}"/>
              </a:ext>
            </a:extLst>
          </p:cNvPr>
          <p:cNvSpPr txBox="1"/>
          <p:nvPr/>
        </p:nvSpPr>
        <p:spPr>
          <a:xfrm>
            <a:off x="5685446" y="344420"/>
            <a:ext cx="628845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4F7DCB-F330-BB84-A13D-AACAA0EA25E4}"/>
              </a:ext>
            </a:extLst>
          </p:cNvPr>
          <p:cNvCxnSpPr>
            <a:stCxn id="3" idx="1"/>
            <a:endCxn id="23" idx="3"/>
          </p:cNvCxnSpPr>
          <p:nvPr/>
        </p:nvCxnSpPr>
        <p:spPr>
          <a:xfrm flipH="1">
            <a:off x="3780446" y="729141"/>
            <a:ext cx="1905000" cy="131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757CEA-51E6-0764-E8C6-5547441D0207}"/>
              </a:ext>
            </a:extLst>
          </p:cNvPr>
          <p:cNvCxnSpPr>
            <a:stCxn id="3" idx="1"/>
            <a:endCxn id="22" idx="0"/>
          </p:cNvCxnSpPr>
          <p:nvPr/>
        </p:nvCxnSpPr>
        <p:spPr>
          <a:xfrm flipH="1">
            <a:off x="2951771" y="729141"/>
            <a:ext cx="2733675" cy="236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86FA-DB4E-6383-348C-00BFDE87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Hot Debate: Connectionism vs Symbolic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5262-4D71-C8D6-A37F-7FC7ED4A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connectionists:</a:t>
            </a:r>
          </a:p>
          <a:p>
            <a:pPr marL="0" indent="0">
              <a:buNone/>
            </a:pPr>
            <a:r>
              <a:rPr lang="en-GB" i="1" dirty="0"/>
              <a:t>learn from (big) data without prior knowledge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symbolists:</a:t>
            </a:r>
          </a:p>
          <a:p>
            <a:pPr marL="0" indent="0">
              <a:buNone/>
            </a:pPr>
            <a:r>
              <a:rPr lang="en-GB" i="1" dirty="0"/>
              <a:t>use knowledge with only modest input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(crude) a</a:t>
            </a:r>
            <a:r>
              <a:rPr lang="en-DE" dirty="0"/>
              <a:t>nalogy: learning and evolution</a:t>
            </a:r>
          </a:p>
          <a:p>
            <a:pPr marL="0" indent="0">
              <a:buNone/>
            </a:pPr>
            <a:r>
              <a:rPr lang="en-GB" dirty="0"/>
              <a:t>philosophical: e</a:t>
            </a:r>
            <a:r>
              <a:rPr lang="en-DE" dirty="0"/>
              <a:t>mpiricist and rationalist schools of mind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h</a:t>
            </a:r>
            <a:r>
              <a:rPr lang="en-DE" dirty="0"/>
              <a:t>ybrid approaches often most successful</a:t>
            </a:r>
            <a:r>
              <a:rPr lang="en-GB" dirty="0"/>
              <a:t> (f</a:t>
            </a:r>
            <a:r>
              <a:rPr lang="en-DE" dirty="0"/>
              <a:t>eature engineering for ML models also kind of symbolic knowledge representation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78C44-B5F0-123F-5FEB-A8CA8CB3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3787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4EA-835A-8834-A773-8B7BFA3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Approach for Language Models?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4B33-4822-186F-FB91-C9DC9DFF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5DCEC2-BB5B-52E1-362A-8AF45A0C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2640"/>
            <a:ext cx="7772400" cy="5202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A6B26C-3B72-B00C-07A0-1E54DE8DF2B7}"/>
              </a:ext>
            </a:extLst>
          </p:cNvPr>
          <p:cNvSpPr txBox="1"/>
          <p:nvPr/>
        </p:nvSpPr>
        <p:spPr>
          <a:xfrm>
            <a:off x="8078082" y="646604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C587A-40CF-1716-C9E9-1EBB34A83D87}"/>
              </a:ext>
            </a:extLst>
          </p:cNvPr>
          <p:cNvSpPr txBox="1"/>
          <p:nvPr/>
        </p:nvSpPr>
        <p:spPr>
          <a:xfrm>
            <a:off x="9819503" y="5082745"/>
            <a:ext cx="155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tool usage:</a:t>
            </a:r>
          </a:p>
          <a:p>
            <a:r>
              <a:rPr lang="en-GB" sz="2400" dirty="0" err="1">
                <a:hlinkClick r:id="rId4"/>
              </a:rPr>
              <a:t>LangChain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FD286C-23C1-2C51-A08C-09772FDAF062}"/>
              </a:ext>
            </a:extLst>
          </p:cNvPr>
          <p:cNvSpPr txBox="1"/>
          <p:nvPr/>
        </p:nvSpPr>
        <p:spPr>
          <a:xfrm>
            <a:off x="9515445" y="2520778"/>
            <a:ext cx="2162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hlinkClick r:id="rId5"/>
              </a:rPr>
              <a:t>AlphaGeometry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82172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10569</TotalTime>
  <Words>2425</Words>
  <Application>Microsoft Office PowerPoint</Application>
  <PresentationFormat>Widescreen</PresentationFormat>
  <Paragraphs>407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Introduction and Overview Traditional Algorithms vs ML</vt:lpstr>
      <vt:lpstr>PowerPoint Presentation</vt:lpstr>
      <vt:lpstr>AI/ML Overview</vt:lpstr>
      <vt:lpstr>Main Areas of Artificial Intelligence</vt:lpstr>
      <vt:lpstr>Buzz Words …</vt:lpstr>
      <vt:lpstr>Traditional Algorithms and GOFAI</vt:lpstr>
      <vt:lpstr>ML: Learning from Experience/Data</vt:lpstr>
      <vt:lpstr>Hot Debate: Connectionism vs Symbolic AI</vt:lpstr>
      <vt:lpstr>Hybrid Approach for Language Models?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Unsupervised Learning</vt:lpstr>
      <vt:lpstr>Example for Unsupervised Learning</vt:lpstr>
      <vt:lpstr>Fitting / Statistical Learning</vt:lpstr>
      <vt:lpstr>Notation</vt:lpstr>
      <vt:lpstr>Supervised Learning Scenario</vt:lpstr>
      <vt:lpstr>Curve Fitting / Parameter Estimation</vt:lpstr>
      <vt:lpstr>Generalization</vt:lpstr>
      <vt:lpstr>Generalized Linear Models (GLM)</vt:lpstr>
      <vt:lpstr>Linear Regression</vt:lpstr>
      <vt:lpstr>Linear Regression</vt:lpstr>
      <vt:lpstr>Multiplicative Model</vt:lpstr>
      <vt:lpstr>Scheme of GLMs</vt:lpstr>
      <vt:lpstr>Classification: Logistic Regression</vt:lpstr>
      <vt:lpstr>Toward Non-Linear Models</vt:lpstr>
      <vt:lpstr>Generalized Additive Models (GAM)</vt:lpstr>
      <vt:lpstr>Algorithmic Families and Linear Building Blocks</vt:lpstr>
      <vt:lpstr>PowerPoint Presentation</vt:lpstr>
      <vt:lpstr>ML Workflow</vt:lpstr>
      <vt:lpstr>Modeling</vt:lpstr>
      <vt:lpstr>Evaluation</vt:lpstr>
      <vt:lpstr>PowerPoint Presentation</vt:lpstr>
      <vt:lpstr>Literature</vt:lpstr>
      <vt:lpstr>Scientific Application: ML in Particle Physics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Felix Wick</dc:creator>
  <cp:lastModifiedBy>Wick, Felix</cp:lastModifiedBy>
  <cp:revision>272</cp:revision>
  <dcterms:created xsi:type="dcterms:W3CDTF">2022-07-11T13:02:20Z</dcterms:created>
  <dcterms:modified xsi:type="dcterms:W3CDTF">2024-01-22T08:05:06Z</dcterms:modified>
</cp:coreProperties>
</file>